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</p:sldIdLst>
  <p:sldSz cx="18288000" cy="10287000"/>
  <p:notesSz cx="6858000" cy="9144000"/>
  <p:embeddedFontLst>
    <p:embeddedFont>
      <p:font typeface="Playfair Display" panose="00000500000000000000" pitchFamily="2" charset="0"/>
      <p:regular r:id="rId13"/>
    </p:embeddedFont>
    <p:embeddedFont>
      <p:font typeface="Playfair Display Bold" panose="020B0604020202020204" charset="0"/>
      <p:regular r:id="rId14"/>
    </p:embeddedFont>
    <p:embeddedFont>
      <p:font typeface="Quattrocento" panose="02020502030000000404" pitchFamily="18" charset="0"/>
      <p:regular r:id="rId15"/>
    </p:embeddedFont>
    <p:embeddedFont>
      <p:font typeface="Quattrocento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52" d="100"/>
          <a:sy n="52" d="100"/>
        </p:scale>
        <p:origin x="850" y="13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INEH MIHYAR" userId="c48b0d61-4368-41b8-bc9f-b51f0681f3fa" providerId="ADAL" clId="{005CFDFA-8CF8-40C3-AED6-4604AA44D9A6}"/>
    <pc:docChg chg="modSld">
      <pc:chgData name="ZAINEH MIHYAR" userId="c48b0d61-4368-41b8-bc9f-b51f0681f3fa" providerId="ADAL" clId="{005CFDFA-8CF8-40C3-AED6-4604AA44D9A6}" dt="2025-08-13T11:36:11.966" v="0" actId="6549"/>
      <pc:docMkLst>
        <pc:docMk/>
      </pc:docMkLst>
      <pc:sldChg chg="modSp mod">
        <pc:chgData name="ZAINEH MIHYAR" userId="c48b0d61-4368-41b8-bc9f-b51f0681f3fa" providerId="ADAL" clId="{005CFDFA-8CF8-40C3-AED6-4604AA44D9A6}" dt="2025-08-13T11:36:11.966" v="0" actId="6549"/>
        <pc:sldMkLst>
          <pc:docMk/>
          <pc:sldMk cId="0" sldId="256"/>
        </pc:sldMkLst>
        <pc:spChg chg="mod">
          <ac:chgData name="ZAINEH MIHYAR" userId="c48b0d61-4368-41b8-bc9f-b51f0681f3fa" providerId="ADAL" clId="{005CFDFA-8CF8-40C3-AED6-4604AA44D9A6}" dt="2025-08-13T11:36:11.966" v="0" actId="6549"/>
          <ac:spMkLst>
            <pc:docMk/>
            <pc:sldMk cId="0" sldId="256"/>
            <ac:spMk id="8" creationId="{00000000-0000-0000-0000-000000000000}"/>
          </ac:spMkLst>
        </pc:spChg>
      </pc:sldChg>
    </pc:docChg>
  </pc:docChgLst>
  <pc:docChgLst>
    <pc:chgData name="ZAINEH MIHYAR" userId="c48b0d61-4368-41b8-bc9f-b51f0681f3fa" providerId="ADAL" clId="{BED036C7-6E16-4E4B-BCD7-048FBFBB29C9}"/>
    <pc:docChg chg="delSld">
      <pc:chgData name="ZAINEH MIHYAR" userId="c48b0d61-4368-41b8-bc9f-b51f0681f3fa" providerId="ADAL" clId="{BED036C7-6E16-4E4B-BCD7-048FBFBB29C9}" dt="2025-02-03T18:20:35.241" v="0" actId="2696"/>
      <pc:docMkLst>
        <pc:docMk/>
      </pc:docMkLst>
      <pc:sldChg chg="del">
        <pc:chgData name="ZAINEH MIHYAR" userId="c48b0d61-4368-41b8-bc9f-b51f0681f3fa" providerId="ADAL" clId="{BED036C7-6E16-4E4B-BCD7-048FBFBB29C9}" dt="2025-02-03T18:20:35.241" v="0" actId="2696"/>
        <pc:sldMkLst>
          <pc:docMk/>
          <pc:sldMk cId="0" sldId="265"/>
        </pc:sldMkLst>
      </pc:sldChg>
    </pc:docChg>
  </pc:docChgLst>
</pc:chgInfo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13-Aug-25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sv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1028734" y="2434456"/>
            <a:ext cx="16230600" cy="5284043"/>
            <a:chOff x="0" y="0"/>
            <a:chExt cx="21640800" cy="7045390"/>
          </a:xfrm>
        </p:grpSpPr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/>
            <a:srcRect t="25567" b="25567"/>
            <a:stretch>
              <a:fillRect/>
            </a:stretch>
          </p:blipFill>
          <p:spPr>
            <a:xfrm>
              <a:off x="0" y="0"/>
              <a:ext cx="21640800" cy="7045390"/>
            </a:xfrm>
            <a:prstGeom prst="rect">
              <a:avLst/>
            </a:prstGeom>
          </p:spPr>
        </p:pic>
      </p:grpSp>
      <p:sp>
        <p:nvSpPr>
          <p:cNvPr id="5" name="AutoShape 5"/>
          <p:cNvSpPr/>
          <p:nvPr/>
        </p:nvSpPr>
        <p:spPr>
          <a:xfrm>
            <a:off x="1028689" y="357650"/>
            <a:ext cx="1623060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>
            <a:off x="1028711" y="2224906"/>
            <a:ext cx="1623060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Box 7"/>
          <p:cNvSpPr txBox="1"/>
          <p:nvPr/>
        </p:nvSpPr>
        <p:spPr>
          <a:xfrm>
            <a:off x="1028689" y="484510"/>
            <a:ext cx="16230645" cy="25615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 b="1" dirty="0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FAKE NEWS DETECTION THROUGH TEXT MINING: IDENTIFYING PATTERNS AND TRENDS USING TF-IDF</a:t>
            </a:r>
          </a:p>
          <a:p>
            <a:pPr algn="ctr">
              <a:lnSpc>
                <a:spcPts val="6860"/>
              </a:lnSpc>
              <a:spcBef>
                <a:spcPct val="0"/>
              </a:spcBef>
            </a:pPr>
            <a:endParaRPr lang="en-US" sz="4900" b="1" dirty="0">
              <a:solidFill>
                <a:srgbClr val="000000"/>
              </a:solidFill>
              <a:latin typeface="Playfair Display Bold"/>
              <a:ea typeface="Playfair Display Bold"/>
              <a:cs typeface="Playfair Display Bold"/>
              <a:sym typeface="Playfair Display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3008804" y="8095214"/>
            <a:ext cx="13074105" cy="853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30"/>
              </a:lnSpc>
            </a:pPr>
            <a:r>
              <a:rPr lang="en-US" sz="5236" dirty="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DONE BY: ZAINEH MIHYAR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409950" y="2255277"/>
            <a:ext cx="1623060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4578061" y="2912502"/>
            <a:ext cx="9131878" cy="1153204"/>
            <a:chOff x="0" y="0"/>
            <a:chExt cx="3132971" cy="39564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32971" cy="395642"/>
            </a:xfrm>
            <a:custGeom>
              <a:avLst/>
              <a:gdLst/>
              <a:ahLst/>
              <a:cxnLst/>
              <a:rect l="l" t="t" r="r" b="b"/>
              <a:pathLst>
                <a:path w="3132971" h="395642">
                  <a:moveTo>
                    <a:pt x="0" y="0"/>
                  </a:moveTo>
                  <a:lnTo>
                    <a:pt x="3132971" y="0"/>
                  </a:lnTo>
                  <a:lnTo>
                    <a:pt x="3132971" y="395642"/>
                  </a:lnTo>
                  <a:lnTo>
                    <a:pt x="0" y="3956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3132971" cy="4527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655295" y="1111642"/>
            <a:ext cx="17345160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840"/>
              </a:lnSpc>
              <a:spcBef>
                <a:spcPct val="0"/>
              </a:spcBef>
            </a:pPr>
            <a:r>
              <a:rPr lang="en-US" sz="56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Recommendations and Action plan for improvement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830278" y="3063921"/>
            <a:ext cx="8627443" cy="763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9"/>
              </a:lnSpc>
              <a:spcBef>
                <a:spcPct val="0"/>
              </a:spcBef>
            </a:pPr>
            <a:r>
              <a:rPr lang="en-US" sz="214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Develop AI-based fake news detection models using advanced NLP (BERT, deep learning).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4578061" y="4294306"/>
            <a:ext cx="9131878" cy="1120229"/>
            <a:chOff x="0" y="0"/>
            <a:chExt cx="3132971" cy="38432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132971" cy="384329"/>
            </a:xfrm>
            <a:custGeom>
              <a:avLst/>
              <a:gdLst/>
              <a:ahLst/>
              <a:cxnLst/>
              <a:rect l="l" t="t" r="r" b="b"/>
              <a:pathLst>
                <a:path w="3132971" h="384329">
                  <a:moveTo>
                    <a:pt x="0" y="0"/>
                  </a:moveTo>
                  <a:lnTo>
                    <a:pt x="3132971" y="0"/>
                  </a:lnTo>
                  <a:lnTo>
                    <a:pt x="3132971" y="384329"/>
                  </a:lnTo>
                  <a:lnTo>
                    <a:pt x="0" y="384329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3132971" cy="4414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4729215" y="4389556"/>
            <a:ext cx="8728506" cy="763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9"/>
              </a:lnSpc>
              <a:spcBef>
                <a:spcPct val="0"/>
              </a:spcBef>
            </a:pPr>
            <a:r>
              <a:rPr lang="en-US" sz="214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Expand datasets to include non-English and multimedia misinformation (images, videos)..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4578061" y="5643135"/>
            <a:ext cx="9131878" cy="1153204"/>
            <a:chOff x="0" y="0"/>
            <a:chExt cx="3132971" cy="39564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132971" cy="395642"/>
            </a:xfrm>
            <a:custGeom>
              <a:avLst/>
              <a:gdLst/>
              <a:ahLst/>
              <a:cxnLst/>
              <a:rect l="l" t="t" r="r" b="b"/>
              <a:pathLst>
                <a:path w="3132971" h="395642">
                  <a:moveTo>
                    <a:pt x="0" y="0"/>
                  </a:moveTo>
                  <a:lnTo>
                    <a:pt x="3132971" y="0"/>
                  </a:lnTo>
                  <a:lnTo>
                    <a:pt x="3132971" y="395642"/>
                  </a:lnTo>
                  <a:lnTo>
                    <a:pt x="0" y="3956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3132971" cy="4527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4830278" y="5829129"/>
            <a:ext cx="8318308" cy="382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9"/>
              </a:lnSpc>
              <a:spcBef>
                <a:spcPct val="0"/>
              </a:spcBef>
            </a:pPr>
            <a:r>
              <a:rPr lang="en-US" sz="214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Enhance public awareness to check the reliability of news.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4578061" y="7063884"/>
            <a:ext cx="9131878" cy="1153204"/>
            <a:chOff x="0" y="0"/>
            <a:chExt cx="3132971" cy="395642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132971" cy="395642"/>
            </a:xfrm>
            <a:custGeom>
              <a:avLst/>
              <a:gdLst/>
              <a:ahLst/>
              <a:cxnLst/>
              <a:rect l="l" t="t" r="r" b="b"/>
              <a:pathLst>
                <a:path w="3132971" h="395642">
                  <a:moveTo>
                    <a:pt x="0" y="0"/>
                  </a:moveTo>
                  <a:lnTo>
                    <a:pt x="3132971" y="0"/>
                  </a:lnTo>
                  <a:lnTo>
                    <a:pt x="3132971" y="395642"/>
                  </a:lnTo>
                  <a:lnTo>
                    <a:pt x="0" y="3956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3132971" cy="4527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4984846" y="7253539"/>
            <a:ext cx="8318308" cy="1143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9"/>
              </a:lnSpc>
              <a:spcBef>
                <a:spcPct val="0"/>
              </a:spcBef>
            </a:pPr>
            <a:r>
              <a:rPr lang="en-US" sz="214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Social media partnerships to reduce algorithmic spread of misinformation.</a:t>
            </a:r>
          </a:p>
          <a:p>
            <a:pPr algn="just">
              <a:lnSpc>
                <a:spcPts val="3009"/>
              </a:lnSpc>
              <a:spcBef>
                <a:spcPct val="0"/>
              </a:spcBef>
            </a:pPr>
            <a:endParaRPr lang="en-US" sz="2149" b="1">
              <a:solidFill>
                <a:srgbClr val="000000"/>
              </a:solidFill>
              <a:latin typeface="Quattrocento Bold"/>
              <a:ea typeface="Quattrocento Bold"/>
              <a:cs typeface="Quattrocento Bold"/>
              <a:sym typeface="Quattrocento Bold"/>
            </a:endParaRPr>
          </a:p>
        </p:txBody>
      </p:sp>
      <p:grpSp>
        <p:nvGrpSpPr>
          <p:cNvPr id="21" name="Group 21"/>
          <p:cNvGrpSpPr/>
          <p:nvPr/>
        </p:nvGrpSpPr>
        <p:grpSpPr>
          <a:xfrm>
            <a:off x="4578061" y="8396781"/>
            <a:ext cx="9131878" cy="1153204"/>
            <a:chOff x="0" y="0"/>
            <a:chExt cx="3132971" cy="39564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3132971" cy="395642"/>
            </a:xfrm>
            <a:custGeom>
              <a:avLst/>
              <a:gdLst/>
              <a:ahLst/>
              <a:cxnLst/>
              <a:rect l="l" t="t" r="r" b="b"/>
              <a:pathLst>
                <a:path w="3132971" h="395642">
                  <a:moveTo>
                    <a:pt x="0" y="0"/>
                  </a:moveTo>
                  <a:lnTo>
                    <a:pt x="3132971" y="0"/>
                  </a:lnTo>
                  <a:lnTo>
                    <a:pt x="3132971" y="395642"/>
                  </a:lnTo>
                  <a:lnTo>
                    <a:pt x="0" y="3956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TextBox 23"/>
            <p:cNvSpPr txBox="1"/>
            <p:nvPr/>
          </p:nvSpPr>
          <p:spPr>
            <a:xfrm>
              <a:off x="0" y="-57150"/>
              <a:ext cx="3132971" cy="4527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24" name="TextBox 24"/>
          <p:cNvSpPr txBox="1"/>
          <p:nvPr/>
        </p:nvSpPr>
        <p:spPr>
          <a:xfrm>
            <a:off x="4830278" y="8548200"/>
            <a:ext cx="8627443" cy="1143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9"/>
              </a:lnSpc>
              <a:spcBef>
                <a:spcPct val="0"/>
              </a:spcBef>
            </a:pPr>
            <a:r>
              <a:rPr lang="en-US" sz="214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Develop real-time monitoring systems for detecting fake news.</a:t>
            </a:r>
          </a:p>
          <a:p>
            <a:pPr algn="just">
              <a:lnSpc>
                <a:spcPts val="3009"/>
              </a:lnSpc>
              <a:spcBef>
                <a:spcPct val="0"/>
              </a:spcBef>
            </a:pPr>
            <a:endParaRPr lang="en-US" sz="2149" b="1">
              <a:solidFill>
                <a:srgbClr val="000000"/>
              </a:solidFill>
              <a:latin typeface="Quattrocento Bold"/>
              <a:ea typeface="Quattrocento Bold"/>
              <a:cs typeface="Quattrocento Bold"/>
              <a:sym typeface="Quattrocento Bold"/>
            </a:endParaRPr>
          </a:p>
          <a:p>
            <a:pPr algn="just">
              <a:lnSpc>
                <a:spcPts val="3009"/>
              </a:lnSpc>
              <a:spcBef>
                <a:spcPct val="0"/>
              </a:spcBef>
            </a:pPr>
            <a:endParaRPr lang="en-US" sz="2149" b="1">
              <a:solidFill>
                <a:srgbClr val="000000"/>
              </a:solidFill>
              <a:latin typeface="Quattrocento Bold"/>
              <a:ea typeface="Quattrocento Bold"/>
              <a:cs typeface="Quattrocento Bold"/>
              <a:sym typeface="Quattrocento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22" y="4200347"/>
            <a:ext cx="1623060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1028745" y="6067603"/>
            <a:ext cx="1623060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028722" y="4251007"/>
            <a:ext cx="16230645" cy="150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19"/>
              </a:lnSpc>
              <a:spcBef>
                <a:spcPct val="0"/>
              </a:spcBef>
            </a:pPr>
            <a:r>
              <a:rPr lang="en-US" sz="8799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THANK YOU FOR LISTENING!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2038350"/>
            <a:ext cx="1623060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 flipH="1">
            <a:off x="11924844" y="5467350"/>
            <a:ext cx="5955632" cy="4114800"/>
          </a:xfrm>
          <a:custGeom>
            <a:avLst/>
            <a:gdLst/>
            <a:ahLst/>
            <a:cxnLst/>
            <a:rect l="l" t="t" r="r" b="b"/>
            <a:pathLst>
              <a:path w="5955632" h="4114800">
                <a:moveTo>
                  <a:pt x="5955632" y="0"/>
                </a:moveTo>
                <a:lnTo>
                  <a:pt x="0" y="0"/>
                </a:lnTo>
                <a:lnTo>
                  <a:pt x="0" y="4114800"/>
                </a:lnTo>
                <a:lnTo>
                  <a:pt x="5955632" y="4114800"/>
                </a:lnTo>
                <a:lnTo>
                  <a:pt x="5955632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6085643" y="923925"/>
            <a:ext cx="6361526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840"/>
              </a:lnSpc>
              <a:spcBef>
                <a:spcPct val="0"/>
              </a:spcBef>
            </a:pPr>
            <a:r>
              <a:rPr lang="en-US" sz="56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Purpose Statement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678" y="3091180"/>
            <a:ext cx="16475457" cy="22332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The study uses text mining techniques to detect patterns in fake news using TF-IDF (Term Frequency-Inverse Document Frequency) to identify frequently used words in fake news articles. Analyzes trends in misinformation during major global events.</a:t>
            </a:r>
          </a:p>
          <a:p>
            <a:pPr algn="just">
              <a:lnSpc>
                <a:spcPts val="4480"/>
              </a:lnSpc>
              <a:spcBef>
                <a:spcPct val="0"/>
              </a:spcBef>
            </a:pPr>
            <a:endParaRPr lang="en-US" sz="3200" b="1">
              <a:solidFill>
                <a:srgbClr val="000000"/>
              </a:solidFill>
              <a:latin typeface="Quattrocento Bold"/>
              <a:ea typeface="Quattrocento Bold"/>
              <a:cs typeface="Quattrocento Bold"/>
              <a:sym typeface="Quattrocento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125948" y="1830687"/>
            <a:ext cx="1623060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125926" y="2528399"/>
            <a:ext cx="16036149" cy="1206082"/>
            <a:chOff x="0" y="0"/>
            <a:chExt cx="4223512" cy="31765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23512" cy="317651"/>
            </a:xfrm>
            <a:custGeom>
              <a:avLst/>
              <a:gdLst/>
              <a:ahLst/>
              <a:cxnLst/>
              <a:rect l="l" t="t" r="r" b="b"/>
              <a:pathLst>
                <a:path w="4223512" h="317651">
                  <a:moveTo>
                    <a:pt x="0" y="0"/>
                  </a:moveTo>
                  <a:lnTo>
                    <a:pt x="4223512" y="0"/>
                  </a:lnTo>
                  <a:lnTo>
                    <a:pt x="4223512" y="317651"/>
                  </a:lnTo>
                  <a:lnTo>
                    <a:pt x="0" y="3176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66675"/>
              <a:ext cx="4223512" cy="384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79"/>
                </a:lnSpc>
              </a:pPr>
              <a:r>
                <a:rPr lang="en-US" sz="3199" b="1">
                  <a:solidFill>
                    <a:srgbClr val="000000"/>
                  </a:solidFill>
                  <a:latin typeface="Quattrocento Bold"/>
                  <a:ea typeface="Quattrocento Bold"/>
                  <a:cs typeface="Quattrocento Bold"/>
                  <a:sym typeface="Quattrocento Bold"/>
                </a:rPr>
                <a:t>Identify the words and phrases that are frequently used in fake news.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125926" y="4047395"/>
            <a:ext cx="16036149" cy="1240994"/>
            <a:chOff x="0" y="0"/>
            <a:chExt cx="4223512" cy="32684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23512" cy="326846"/>
            </a:xfrm>
            <a:custGeom>
              <a:avLst/>
              <a:gdLst/>
              <a:ahLst/>
              <a:cxnLst/>
              <a:rect l="l" t="t" r="r" b="b"/>
              <a:pathLst>
                <a:path w="4223512" h="326846">
                  <a:moveTo>
                    <a:pt x="0" y="0"/>
                  </a:moveTo>
                  <a:lnTo>
                    <a:pt x="4223512" y="0"/>
                  </a:lnTo>
                  <a:lnTo>
                    <a:pt x="4223512" y="326846"/>
                  </a:lnTo>
                  <a:lnTo>
                    <a:pt x="0" y="32684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66675"/>
              <a:ext cx="4223512" cy="39352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79"/>
                </a:lnSpc>
              </a:pPr>
              <a:r>
                <a:rPr lang="en-US" sz="3199" b="1">
                  <a:solidFill>
                    <a:srgbClr val="000000"/>
                  </a:solidFill>
                  <a:latin typeface="Quattrocento Bold"/>
                  <a:ea typeface="Quattrocento Bold"/>
                  <a:cs typeface="Quattrocento Bold"/>
                  <a:sym typeface="Quattrocento Bold"/>
                </a:rPr>
                <a:t>Analyze the types of news that tend to have more fake news (e.g. politics, economics, etc..).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25948" y="5630192"/>
            <a:ext cx="16036149" cy="1206082"/>
            <a:chOff x="0" y="0"/>
            <a:chExt cx="4223512" cy="31765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223512" cy="317651"/>
            </a:xfrm>
            <a:custGeom>
              <a:avLst/>
              <a:gdLst/>
              <a:ahLst/>
              <a:cxnLst/>
              <a:rect l="l" t="t" r="r" b="b"/>
              <a:pathLst>
                <a:path w="4223512" h="317651">
                  <a:moveTo>
                    <a:pt x="0" y="0"/>
                  </a:moveTo>
                  <a:lnTo>
                    <a:pt x="4223512" y="0"/>
                  </a:lnTo>
                  <a:lnTo>
                    <a:pt x="4223512" y="317651"/>
                  </a:lnTo>
                  <a:lnTo>
                    <a:pt x="0" y="3176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66675"/>
              <a:ext cx="4223512" cy="384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79"/>
                </a:lnSpc>
              </a:pPr>
              <a:r>
                <a:rPr lang="en-US" sz="3199" b="1">
                  <a:solidFill>
                    <a:srgbClr val="000000"/>
                  </a:solidFill>
                  <a:latin typeface="Quattrocento Bold"/>
                  <a:ea typeface="Quattrocento Bold"/>
                  <a:cs typeface="Quattrocento Bold"/>
                  <a:sym typeface="Quattrocento Bold"/>
                </a:rPr>
                <a:t>Study how fake news trends evolve in response to global events.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125948" y="7150599"/>
            <a:ext cx="16036149" cy="1206082"/>
            <a:chOff x="0" y="0"/>
            <a:chExt cx="4223512" cy="317651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223512" cy="317651"/>
            </a:xfrm>
            <a:custGeom>
              <a:avLst/>
              <a:gdLst/>
              <a:ahLst/>
              <a:cxnLst/>
              <a:rect l="l" t="t" r="r" b="b"/>
              <a:pathLst>
                <a:path w="4223512" h="317651">
                  <a:moveTo>
                    <a:pt x="0" y="0"/>
                  </a:moveTo>
                  <a:lnTo>
                    <a:pt x="4223512" y="0"/>
                  </a:lnTo>
                  <a:lnTo>
                    <a:pt x="4223512" y="317651"/>
                  </a:lnTo>
                  <a:lnTo>
                    <a:pt x="0" y="31765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66675"/>
              <a:ext cx="4223512" cy="38432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479"/>
                </a:lnSpc>
              </a:pPr>
              <a:r>
                <a:rPr lang="en-US" sz="3199" b="1">
                  <a:solidFill>
                    <a:srgbClr val="000000"/>
                  </a:solidFill>
                  <a:latin typeface="Quattrocento Bold"/>
                  <a:ea typeface="Quattrocento Bold"/>
                  <a:cs typeface="Quattrocento Bold"/>
                  <a:sym typeface="Quattrocento Bold"/>
                </a:rPr>
                <a:t>Use TF-IDF to analyze word importance and trends across fake and real news.</a:t>
              </a: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028700" y="716262"/>
            <a:ext cx="16230622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Research Objectives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1009650"/>
            <a:ext cx="1623060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4327163" y="1430831"/>
            <a:ext cx="2813416" cy="1176519"/>
          </a:xfrm>
          <a:custGeom>
            <a:avLst/>
            <a:gdLst/>
            <a:ahLst/>
            <a:cxnLst/>
            <a:rect l="l" t="t" r="r" b="b"/>
            <a:pathLst>
              <a:path w="2813416" h="1176519">
                <a:moveTo>
                  <a:pt x="0" y="0"/>
                </a:moveTo>
                <a:lnTo>
                  <a:pt x="2813416" y="0"/>
                </a:lnTo>
                <a:lnTo>
                  <a:pt x="2813416" y="1176520"/>
                </a:lnTo>
                <a:lnTo>
                  <a:pt x="0" y="11765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0844147" y="1430831"/>
            <a:ext cx="2813416" cy="1176519"/>
          </a:xfrm>
          <a:custGeom>
            <a:avLst/>
            <a:gdLst/>
            <a:ahLst/>
            <a:cxnLst/>
            <a:rect l="l" t="t" r="r" b="b"/>
            <a:pathLst>
              <a:path w="2813416" h="1176519">
                <a:moveTo>
                  <a:pt x="0" y="0"/>
                </a:moveTo>
                <a:lnTo>
                  <a:pt x="2813415" y="0"/>
                </a:lnTo>
                <a:lnTo>
                  <a:pt x="2813415" y="1176520"/>
                </a:lnTo>
                <a:lnTo>
                  <a:pt x="0" y="11765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4327163" y="6063051"/>
            <a:ext cx="2813416" cy="1176519"/>
          </a:xfrm>
          <a:custGeom>
            <a:avLst/>
            <a:gdLst/>
            <a:ahLst/>
            <a:cxnLst/>
            <a:rect l="l" t="t" r="r" b="b"/>
            <a:pathLst>
              <a:path w="2813416" h="1176519">
                <a:moveTo>
                  <a:pt x="0" y="0"/>
                </a:moveTo>
                <a:lnTo>
                  <a:pt x="2813416" y="0"/>
                </a:lnTo>
                <a:lnTo>
                  <a:pt x="2813416" y="1176520"/>
                </a:lnTo>
                <a:lnTo>
                  <a:pt x="0" y="117652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0848620" y="6072683"/>
            <a:ext cx="2813416" cy="1176519"/>
          </a:xfrm>
          <a:custGeom>
            <a:avLst/>
            <a:gdLst/>
            <a:ahLst/>
            <a:cxnLst/>
            <a:rect l="l" t="t" r="r" b="b"/>
            <a:pathLst>
              <a:path w="2813416" h="1176519">
                <a:moveTo>
                  <a:pt x="0" y="0"/>
                </a:moveTo>
                <a:lnTo>
                  <a:pt x="2813416" y="0"/>
                </a:lnTo>
                <a:lnTo>
                  <a:pt x="2813416" y="1176519"/>
                </a:lnTo>
                <a:lnTo>
                  <a:pt x="0" y="11765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6736973" y="75565"/>
            <a:ext cx="4814054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7840"/>
              </a:lnSpc>
              <a:spcBef>
                <a:spcPct val="0"/>
              </a:spcBef>
            </a:pPr>
            <a:r>
              <a:rPr lang="en-US" sz="56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Source of Data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458497" y="2610028"/>
            <a:ext cx="4859571" cy="3462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Surveys on fake news perception and detection strategies.</a:t>
            </a:r>
          </a:p>
          <a:p>
            <a:pPr algn="ctr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Participant demographics and behaviors related to news consumption.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  <a:endParaRPr lang="en-US" sz="2799" b="1">
              <a:solidFill>
                <a:srgbClr val="000000"/>
              </a:solidFill>
              <a:latin typeface="Quattrocento Bold"/>
              <a:ea typeface="Quattrocento Bold"/>
              <a:cs typeface="Quattrocento Bold"/>
              <a:sym typeface="Quattrocento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821069" y="2610028"/>
            <a:ext cx="4859571" cy="2967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Kaggle dataset with labeled fake and real news articles.</a:t>
            </a:r>
          </a:p>
          <a:p>
            <a:pPr algn="ctr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Includes thousands of articles from various news sources.</a:t>
            </a:r>
          </a:p>
          <a:p>
            <a:pPr algn="ctr">
              <a:lnSpc>
                <a:spcPts val="3919"/>
              </a:lnSpc>
            </a:pPr>
            <a:endParaRPr lang="en-US" sz="2799" b="1">
              <a:solidFill>
                <a:srgbClr val="000000"/>
              </a:solidFill>
              <a:latin typeface="Quattrocento Bold"/>
              <a:ea typeface="Quattrocento Bold"/>
              <a:cs typeface="Quattrocento Bold"/>
              <a:sym typeface="Quattrocento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327163" y="1792396"/>
            <a:ext cx="280900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Primary Data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848620" y="1792396"/>
            <a:ext cx="280900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Secondary Data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331570" y="6414984"/>
            <a:ext cx="280900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Data Collection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301882" y="7282399"/>
            <a:ext cx="4859571" cy="2472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Surveys conducted online to gather news consumption habits and fake news awareness. Through google forms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853027" y="6424616"/>
            <a:ext cx="2809009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Data Collection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827746" y="7282399"/>
            <a:ext cx="4859571" cy="9861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Data Analysis using Text-mining analysis (TF-IDF)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028700" y="1009650"/>
            <a:ext cx="1623060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1028722" y="2876906"/>
            <a:ext cx="1623060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AutoShape 5"/>
          <p:cNvSpPr/>
          <p:nvPr/>
        </p:nvSpPr>
        <p:spPr>
          <a:xfrm>
            <a:off x="1028700" y="7451577"/>
            <a:ext cx="16428878" cy="0"/>
          </a:xfrm>
          <a:prstGeom prst="line">
            <a:avLst/>
          </a:prstGeom>
          <a:ln w="28575" cap="flat">
            <a:solidFill>
              <a:srgbClr val="202124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493293" y="3608322"/>
            <a:ext cx="3087196" cy="3070357"/>
          </a:xfrm>
          <a:custGeom>
            <a:avLst/>
            <a:gdLst/>
            <a:ahLst/>
            <a:cxnLst/>
            <a:rect l="l" t="t" r="r" b="b"/>
            <a:pathLst>
              <a:path w="3087196" h="3070357">
                <a:moveTo>
                  <a:pt x="0" y="0"/>
                </a:moveTo>
                <a:lnTo>
                  <a:pt x="3087196" y="0"/>
                </a:lnTo>
                <a:lnTo>
                  <a:pt x="3087196" y="3070356"/>
                </a:lnTo>
                <a:lnTo>
                  <a:pt x="0" y="30703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6644353" y="3679032"/>
            <a:ext cx="3734714" cy="3008519"/>
          </a:xfrm>
          <a:custGeom>
            <a:avLst/>
            <a:gdLst/>
            <a:ahLst/>
            <a:cxnLst/>
            <a:rect l="l" t="t" r="r" b="b"/>
            <a:pathLst>
              <a:path w="3734714" h="3008519">
                <a:moveTo>
                  <a:pt x="0" y="0"/>
                </a:moveTo>
                <a:lnTo>
                  <a:pt x="3734714" y="0"/>
                </a:lnTo>
                <a:lnTo>
                  <a:pt x="3734714" y="3008519"/>
                </a:lnTo>
                <a:lnTo>
                  <a:pt x="0" y="30085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Freeform 8"/>
          <p:cNvSpPr/>
          <p:nvPr/>
        </p:nvSpPr>
        <p:spPr>
          <a:xfrm>
            <a:off x="12647445" y="3724420"/>
            <a:ext cx="3285730" cy="2963131"/>
          </a:xfrm>
          <a:custGeom>
            <a:avLst/>
            <a:gdLst/>
            <a:ahLst/>
            <a:cxnLst/>
            <a:rect l="l" t="t" r="r" b="b"/>
            <a:pathLst>
              <a:path w="3285730" h="2963131">
                <a:moveTo>
                  <a:pt x="0" y="0"/>
                </a:moveTo>
                <a:lnTo>
                  <a:pt x="3285730" y="0"/>
                </a:lnTo>
                <a:lnTo>
                  <a:pt x="3285730" y="2963131"/>
                </a:lnTo>
                <a:lnTo>
                  <a:pt x="0" y="296313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1028700" y="1060311"/>
            <a:ext cx="16230645" cy="15005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319"/>
              </a:lnSpc>
              <a:spcBef>
                <a:spcPct val="0"/>
              </a:spcBef>
            </a:pPr>
            <a:r>
              <a:rPr lang="en-US" sz="8799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DATA ANALYSIS TOOLS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7080011" y="7742702"/>
            <a:ext cx="2863399" cy="1493862"/>
            <a:chOff x="0" y="0"/>
            <a:chExt cx="3817865" cy="1991816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38100"/>
              <a:ext cx="3817865" cy="7645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 b="1">
                  <a:solidFill>
                    <a:srgbClr val="202124"/>
                  </a:solidFill>
                  <a:latin typeface="Quattrocento Bold"/>
                  <a:ea typeface="Quattrocento Bold"/>
                  <a:cs typeface="Quattrocento Bold"/>
                  <a:sym typeface="Quattrocento Bold"/>
                </a:rPr>
                <a:t>Text Mining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864267"/>
              <a:ext cx="3817865" cy="11275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202124"/>
                  </a:solidFill>
                  <a:latin typeface="Quattrocento"/>
                  <a:ea typeface="Quattrocento"/>
                  <a:cs typeface="Quattrocento"/>
                  <a:sym typeface="Quattrocento"/>
                </a:rPr>
                <a:t>TF-IDF to analyze word frequency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2121443" y="7704602"/>
            <a:ext cx="4337734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3600" b="1">
                <a:solidFill>
                  <a:srgbClr val="202124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Visualization Tools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2331448" y="8405495"/>
            <a:ext cx="4127729" cy="852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80"/>
              </a:lnSpc>
            </a:pPr>
            <a:r>
              <a:rPr lang="en-US" sz="2600">
                <a:solidFill>
                  <a:srgbClr val="000000"/>
                </a:solidFill>
                <a:latin typeface="Quattrocento"/>
                <a:ea typeface="Quattrocento"/>
                <a:cs typeface="Quattrocento"/>
                <a:sym typeface="Quattrocento"/>
              </a:rPr>
              <a:t>Word clouds to highlight key fake news terms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17090" y="7737327"/>
            <a:ext cx="2863399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3600" b="1">
                <a:solidFill>
                  <a:srgbClr val="202124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Python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1183267" y="1906442"/>
            <a:ext cx="16230600" cy="1905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4610049" y="2709587"/>
            <a:ext cx="9131878" cy="891629"/>
            <a:chOff x="0" y="0"/>
            <a:chExt cx="3132971" cy="30590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132971" cy="305901"/>
            </a:xfrm>
            <a:custGeom>
              <a:avLst/>
              <a:gdLst/>
              <a:ahLst/>
              <a:cxnLst/>
              <a:rect l="l" t="t" r="r" b="b"/>
              <a:pathLst>
                <a:path w="3132971" h="305901">
                  <a:moveTo>
                    <a:pt x="0" y="0"/>
                  </a:moveTo>
                  <a:lnTo>
                    <a:pt x="3132971" y="0"/>
                  </a:lnTo>
                  <a:lnTo>
                    <a:pt x="3132971" y="305901"/>
                  </a:lnTo>
                  <a:lnTo>
                    <a:pt x="0" y="305901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3132971" cy="3630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4610049" y="3829816"/>
            <a:ext cx="9131878" cy="1153204"/>
            <a:chOff x="0" y="0"/>
            <a:chExt cx="3132971" cy="39564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132971" cy="395642"/>
            </a:xfrm>
            <a:custGeom>
              <a:avLst/>
              <a:gdLst/>
              <a:ahLst/>
              <a:cxnLst/>
              <a:rect l="l" t="t" r="r" b="b"/>
              <a:pathLst>
                <a:path w="3132971" h="395642">
                  <a:moveTo>
                    <a:pt x="0" y="0"/>
                  </a:moveTo>
                  <a:lnTo>
                    <a:pt x="3132971" y="0"/>
                  </a:lnTo>
                  <a:lnTo>
                    <a:pt x="3132971" y="395642"/>
                  </a:lnTo>
                  <a:lnTo>
                    <a:pt x="0" y="3956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3132971" cy="4527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4610049" y="5250565"/>
            <a:ext cx="9131878" cy="1153204"/>
            <a:chOff x="0" y="0"/>
            <a:chExt cx="3132971" cy="39564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132971" cy="395642"/>
            </a:xfrm>
            <a:custGeom>
              <a:avLst/>
              <a:gdLst/>
              <a:ahLst/>
              <a:cxnLst/>
              <a:rect l="l" t="t" r="r" b="b"/>
              <a:pathLst>
                <a:path w="3132971" h="395642">
                  <a:moveTo>
                    <a:pt x="0" y="0"/>
                  </a:moveTo>
                  <a:lnTo>
                    <a:pt x="3132971" y="0"/>
                  </a:lnTo>
                  <a:lnTo>
                    <a:pt x="3132971" y="395642"/>
                  </a:lnTo>
                  <a:lnTo>
                    <a:pt x="0" y="3956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3132971" cy="4527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4610049" y="6632369"/>
            <a:ext cx="9131878" cy="1153204"/>
            <a:chOff x="0" y="0"/>
            <a:chExt cx="3132971" cy="395642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132971" cy="395642"/>
            </a:xfrm>
            <a:custGeom>
              <a:avLst/>
              <a:gdLst/>
              <a:ahLst/>
              <a:cxnLst/>
              <a:rect l="l" t="t" r="r" b="b"/>
              <a:pathLst>
                <a:path w="3132971" h="395642">
                  <a:moveTo>
                    <a:pt x="0" y="0"/>
                  </a:moveTo>
                  <a:lnTo>
                    <a:pt x="3132971" y="0"/>
                  </a:lnTo>
                  <a:lnTo>
                    <a:pt x="3132971" y="395642"/>
                  </a:lnTo>
                  <a:lnTo>
                    <a:pt x="0" y="395642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57150"/>
              <a:ext cx="3132971" cy="4527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3608700" y="2709587"/>
            <a:ext cx="757871" cy="975664"/>
          </a:xfrm>
          <a:custGeom>
            <a:avLst/>
            <a:gdLst/>
            <a:ahLst/>
            <a:cxnLst/>
            <a:rect l="l" t="t" r="r" b="b"/>
            <a:pathLst>
              <a:path w="757871" h="975664">
                <a:moveTo>
                  <a:pt x="0" y="0"/>
                </a:moveTo>
                <a:lnTo>
                  <a:pt x="757871" y="0"/>
                </a:lnTo>
                <a:lnTo>
                  <a:pt x="757871" y="975664"/>
                </a:lnTo>
                <a:lnTo>
                  <a:pt x="0" y="97566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7" name="TextBox 17"/>
          <p:cNvSpPr txBox="1"/>
          <p:nvPr/>
        </p:nvSpPr>
        <p:spPr>
          <a:xfrm>
            <a:off x="4855208" y="792017"/>
            <a:ext cx="8886718" cy="9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840"/>
              </a:lnSpc>
              <a:spcBef>
                <a:spcPct val="0"/>
              </a:spcBef>
            </a:pPr>
            <a:r>
              <a:rPr lang="en-US" sz="5600" b="1">
                <a:solidFill>
                  <a:srgbClr val="000000"/>
                </a:solidFill>
                <a:latin typeface="Playfair Display Bold"/>
                <a:ea typeface="Playfair Display Bold"/>
                <a:cs typeface="Playfair Display Bold"/>
                <a:sym typeface="Playfair Display Bold"/>
              </a:rPr>
              <a:t>Main Findings and Results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811734" y="2935435"/>
            <a:ext cx="8728506" cy="382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9"/>
              </a:lnSpc>
              <a:spcBef>
                <a:spcPct val="0"/>
              </a:spcBef>
            </a:pPr>
            <a:r>
              <a:rPr lang="en-US" sz="214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International Affairs and Entertainment are the most targeted topics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5171401" y="4144141"/>
            <a:ext cx="8318308" cy="382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9"/>
              </a:lnSpc>
              <a:spcBef>
                <a:spcPct val="0"/>
              </a:spcBef>
            </a:pPr>
            <a:r>
              <a:rPr lang="en-US" sz="214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Fake news spikes during major events (e.g., 2016 U.S. elections).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5016833" y="5440220"/>
            <a:ext cx="8318308" cy="763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9"/>
              </a:lnSpc>
              <a:spcBef>
                <a:spcPct val="0"/>
              </a:spcBef>
            </a:pPr>
            <a:r>
              <a:rPr lang="en-US" sz="214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Younger individuals rely on social media, while older demographics prefer traditional news sources.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016833" y="6822025"/>
            <a:ext cx="8318308" cy="1143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09"/>
              </a:lnSpc>
              <a:spcBef>
                <a:spcPct val="0"/>
              </a:spcBef>
            </a:pPr>
            <a:r>
              <a:rPr lang="en-US" sz="2149" b="1">
                <a:solidFill>
                  <a:srgbClr val="000000"/>
                </a:solidFill>
                <a:latin typeface="Quattrocento Bold"/>
                <a:ea typeface="Quattrocento Bold"/>
                <a:cs typeface="Quattrocento Bold"/>
                <a:sym typeface="Quattrocento Bold"/>
              </a:rPr>
              <a:t>Fake news uses sensationalist language, while real news uses more institutional terms.</a:t>
            </a:r>
          </a:p>
          <a:p>
            <a:pPr algn="just">
              <a:lnSpc>
                <a:spcPts val="3009"/>
              </a:lnSpc>
              <a:spcBef>
                <a:spcPct val="0"/>
              </a:spcBef>
            </a:pPr>
            <a:endParaRPr lang="en-US" sz="2149" b="1">
              <a:solidFill>
                <a:srgbClr val="000000"/>
              </a:solidFill>
              <a:latin typeface="Quattrocento Bold"/>
              <a:ea typeface="Quattrocento Bold"/>
              <a:cs typeface="Quattrocento Bold"/>
              <a:sym typeface="Quattrocento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873598" y="2039651"/>
            <a:ext cx="12540803" cy="6207698"/>
          </a:xfrm>
          <a:custGeom>
            <a:avLst/>
            <a:gdLst/>
            <a:ahLst/>
            <a:cxnLst/>
            <a:rect l="l" t="t" r="r" b="b"/>
            <a:pathLst>
              <a:path w="12540803" h="6207698">
                <a:moveTo>
                  <a:pt x="0" y="0"/>
                </a:moveTo>
                <a:lnTo>
                  <a:pt x="12540804" y="0"/>
                </a:lnTo>
                <a:lnTo>
                  <a:pt x="12540804" y="6207698"/>
                </a:lnTo>
                <a:lnTo>
                  <a:pt x="0" y="62076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4569655" y="0"/>
            <a:ext cx="8225104" cy="4852812"/>
          </a:xfrm>
          <a:custGeom>
            <a:avLst/>
            <a:gdLst/>
            <a:ahLst/>
            <a:cxnLst/>
            <a:rect l="l" t="t" r="r" b="b"/>
            <a:pathLst>
              <a:path w="8225104" h="4852812">
                <a:moveTo>
                  <a:pt x="0" y="0"/>
                </a:moveTo>
                <a:lnTo>
                  <a:pt x="8225104" y="0"/>
                </a:lnTo>
                <a:lnTo>
                  <a:pt x="8225104" y="4852812"/>
                </a:lnTo>
                <a:lnTo>
                  <a:pt x="0" y="485281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4362373" y="5347957"/>
            <a:ext cx="9048580" cy="4422494"/>
          </a:xfrm>
          <a:custGeom>
            <a:avLst/>
            <a:gdLst/>
            <a:ahLst/>
            <a:cxnLst/>
            <a:rect l="l" t="t" r="r" b="b"/>
            <a:pathLst>
              <a:path w="9048580" h="4422494">
                <a:moveTo>
                  <a:pt x="0" y="0"/>
                </a:moveTo>
                <a:lnTo>
                  <a:pt x="9048581" y="0"/>
                </a:lnTo>
                <a:lnTo>
                  <a:pt x="9048581" y="4422493"/>
                </a:lnTo>
                <a:lnTo>
                  <a:pt x="0" y="44224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5111" b="-1511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2808305" y="1761823"/>
            <a:ext cx="12671390" cy="6763355"/>
          </a:xfrm>
          <a:custGeom>
            <a:avLst/>
            <a:gdLst/>
            <a:ahLst/>
            <a:cxnLst/>
            <a:rect l="l" t="t" r="r" b="b"/>
            <a:pathLst>
              <a:path w="12671390" h="6763355">
                <a:moveTo>
                  <a:pt x="0" y="0"/>
                </a:moveTo>
                <a:lnTo>
                  <a:pt x="12671390" y="0"/>
                </a:lnTo>
                <a:lnTo>
                  <a:pt x="12671390" y="6763354"/>
                </a:lnTo>
                <a:lnTo>
                  <a:pt x="0" y="676335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344</Words>
  <Application>Microsoft Office PowerPoint</Application>
  <PresentationFormat>Custom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Playfair Display</vt:lpstr>
      <vt:lpstr>Quattrocento Bold</vt:lpstr>
      <vt:lpstr>Quattrocento</vt:lpstr>
      <vt:lpstr>Playfair Display Bold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Really Great Site</dc:title>
  <cp:lastModifiedBy>ZAINEH MIHYAR</cp:lastModifiedBy>
  <cp:revision>1</cp:revision>
  <dcterms:created xsi:type="dcterms:W3CDTF">2006-08-16T00:00:00Z</dcterms:created>
  <dcterms:modified xsi:type="dcterms:W3CDTF">2025-08-13T11:36:17Z</dcterms:modified>
  <dc:identifier>DAGdxtWUjmg</dc:identifier>
</cp:coreProperties>
</file>

<file path=docProps/thumbnail.jpeg>
</file>